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9" r:id="rId5"/>
    <p:sldId id="270" r:id="rId6"/>
    <p:sldId id="268" r:id="rId7"/>
    <p:sldId id="266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7" autoAdjust="0"/>
    <p:restoredTop sz="94629" autoAdjust="0"/>
  </p:normalViewPr>
  <p:slideViewPr>
    <p:cSldViewPr showGuides="1">
      <p:cViewPr>
        <p:scale>
          <a:sx n="80" d="100"/>
          <a:sy n="80" d="100"/>
        </p:scale>
        <p:origin x="-516" y="-12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5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1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9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2" y="366190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1975108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975108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2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2" y="1925727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1" y="1925727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2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6" y="8543929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2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74455" y="7926584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7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74455" y="7926584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7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8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663553-874E-47C4-97BF-76440B22CAF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6" y="8543929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9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292379-B926-4593-BC7A-039318608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Проспект</a:t>
            </a:r>
            <a:br>
              <a:rPr lang="ru-RU" dirty="0" smtClean="0"/>
            </a:br>
            <a:r>
              <a:rPr lang="ru-RU" dirty="0" smtClean="0"/>
              <a:t>Волжский, 12А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Инвестиционная площадка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7350" y="8172400"/>
            <a:ext cx="5373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АО «Корпорация развития Волгоградской области»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2019 </a:t>
            </a:r>
            <a:r>
              <a:rPr lang="ru-RU" sz="1000" dirty="0">
                <a:solidFill>
                  <a:schemeClr val="bg1"/>
                </a:solidFill>
              </a:rPr>
              <a:t>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920" y="1403648"/>
            <a:ext cx="154096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331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32048" y="134293"/>
            <a:ext cx="6309320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Инвестиционная площадка </a:t>
            </a:r>
          </a:p>
          <a:p>
            <a:pPr algn="ctr"/>
            <a:r>
              <a:rPr lang="ru-RU" sz="18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1800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Пр.Волжского</a:t>
            </a:r>
            <a:r>
              <a:rPr lang="ru-RU" sz="18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12А»</a:t>
            </a:r>
            <a:endParaRPr lang="ru-RU" sz="18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4734" y="8323953"/>
            <a:ext cx="526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/>
              <a:t>Контакты:</a:t>
            </a:r>
          </a:p>
          <a:p>
            <a:pPr algn="r"/>
            <a:r>
              <a:rPr lang="ru-RU" sz="900" dirty="0" smtClean="0"/>
              <a:t> </a:t>
            </a:r>
          </a:p>
          <a:p>
            <a:pPr algn="r"/>
            <a:r>
              <a:rPr lang="ru-RU" sz="900" dirty="0" smtClean="0"/>
              <a:t>АО «Корпорация развития Волгоградской области»</a:t>
            </a:r>
          </a:p>
          <a:p>
            <a:pPr algn="r"/>
            <a:r>
              <a:rPr lang="ru-RU" sz="900" dirty="0" smtClean="0"/>
              <a:t>+78442352313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0502" y="755576"/>
            <a:ext cx="5794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3573016" y="3419871"/>
            <a:ext cx="2376264" cy="881320"/>
          </a:xfrm>
          <a:prstGeom prst="bentConnector3">
            <a:avLst>
              <a:gd name="adj1" fmla="val 31207"/>
            </a:avLst>
          </a:prstGeom>
          <a:ln w="12700">
            <a:solidFill>
              <a:schemeClr val="accent2"/>
            </a:solidFill>
            <a:head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21088" y="320384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ОАО «Северсталь-Метиз»</a:t>
            </a:r>
            <a:endParaRPr lang="ru-RU" sz="9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 rot="19382338">
            <a:off x="3475408" y="4257871"/>
            <a:ext cx="108000" cy="1080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2" cstate="print"/>
          <a:srcRect l="54014" t="39193" r="11004" b="14780"/>
          <a:stretch/>
        </p:blipFill>
        <p:spPr bwMode="auto">
          <a:xfrm>
            <a:off x="1005414" y="1043607"/>
            <a:ext cx="5128100" cy="3452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Поле 5"/>
          <p:cNvSpPr txBox="1"/>
          <p:nvPr/>
        </p:nvSpPr>
        <p:spPr>
          <a:xfrm>
            <a:off x="1005414" y="3034743"/>
            <a:ext cx="859531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Аэропорт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оле 5"/>
          <p:cNvSpPr txBox="1"/>
          <p:nvPr/>
        </p:nvSpPr>
        <p:spPr>
          <a:xfrm>
            <a:off x="2876995" y="3804749"/>
            <a:ext cx="912045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Волгоград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573016" y="2123728"/>
            <a:ext cx="432048" cy="50787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1412776" y="2339752"/>
            <a:ext cx="720080" cy="29184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е 11"/>
          <p:cNvSpPr txBox="1"/>
          <p:nvPr/>
        </p:nvSpPr>
        <p:spPr>
          <a:xfrm rot="1252675">
            <a:off x="1467189" y="2278791"/>
            <a:ext cx="708848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Москва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Поле 11"/>
          <p:cNvSpPr txBox="1"/>
          <p:nvPr/>
        </p:nvSpPr>
        <p:spPr>
          <a:xfrm rot="18622539">
            <a:off x="3257784" y="2226556"/>
            <a:ext cx="783997" cy="30469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Саратов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6588" y="2903938"/>
            <a:ext cx="2225639" cy="261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00" b="1" spc="50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Пр.Волжского</a:t>
            </a:r>
            <a:r>
              <a:rPr lang="ru-RU" sz="1100" b="1" spc="5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 12А</a:t>
            </a:r>
            <a:endParaRPr lang="ru-RU" sz="1100" b="1" spc="50" dirty="0">
              <a:ln w="11430">
                <a:noFill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4" name="Соединительная линия уступом 3"/>
          <p:cNvCxnSpPr>
            <a:stCxn id="23" idx="0"/>
            <a:endCxn id="28" idx="2"/>
          </p:cNvCxnSpPr>
          <p:nvPr/>
        </p:nvCxnSpPr>
        <p:spPr>
          <a:xfrm rot="16200000" flipV="1">
            <a:off x="3570908" y="3124048"/>
            <a:ext cx="651830" cy="73482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head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 rot="19382338">
            <a:off x="4242709" y="3806525"/>
            <a:ext cx="108000" cy="1080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26706"/>
              </p:ext>
            </p:extLst>
          </p:nvPr>
        </p:nvGraphicFramePr>
        <p:xfrm>
          <a:off x="432048" y="4666670"/>
          <a:ext cx="6021288" cy="3267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9362"/>
                <a:gridCol w="3021926"/>
              </a:tblGrid>
              <a:tr h="2035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261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района, городского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Волгоград, пос. Нижние </a:t>
                      </a:r>
                      <a:r>
                        <a:rPr lang="ru-RU" sz="1200" dirty="0" smtClean="0">
                          <a:effectLst/>
                        </a:rPr>
                        <a:t>Баррикады, Краснооктябрьский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892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Назначение площадки (вид разрешенного использования земельного участка)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для учебно-образовательной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261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Кадастровый номер земельного участка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34:34:020070:11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261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Адресные ориентиры площадки (адрес)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Волгоград, проспект Волжский, 12А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657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Расстояние до </a:t>
                      </a:r>
                      <a:r>
                        <a:rPr lang="ru-RU" sz="1100" dirty="0" smtClean="0">
                          <a:effectLst/>
                        </a:rPr>
                        <a:t>Аэропорта, км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94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Расстояние до </a:t>
                      </a:r>
                      <a:r>
                        <a:rPr lang="ru-RU" sz="1100" dirty="0" smtClean="0">
                          <a:effectLst/>
                        </a:rPr>
                        <a:t>автомагистралей, </a:t>
                      </a:r>
                      <a:r>
                        <a:rPr lang="ru-RU" sz="1100" dirty="0">
                          <a:effectLst/>
                        </a:rPr>
                        <a:t>км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1-ой продольной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2,4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2-ой продольной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261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100" dirty="0">
                          <a:effectLst/>
                        </a:rPr>
                        <a:t>Общая площадь, </a:t>
                      </a:r>
                      <a:r>
                        <a:rPr lang="ru-RU" sz="1100" dirty="0" err="1">
                          <a:effectLst/>
                        </a:rPr>
                        <a:t>кв.м</a:t>
                      </a:r>
                      <a:r>
                        <a:rPr lang="ru-RU" sz="1100" dirty="0">
                          <a:effectLst/>
                        </a:rPr>
                        <a:t> (земельного участка)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958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Собственность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Волгоградская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2043" y="218556"/>
            <a:ext cx="902941" cy="37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713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32048" y="134293"/>
            <a:ext cx="6165304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Инвестиционная площадка </a:t>
            </a:r>
          </a:p>
          <a:p>
            <a:pPr algn="ctr"/>
            <a:r>
              <a:rPr lang="ru-RU" sz="18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180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Пр.Волжского</a:t>
            </a:r>
            <a:r>
              <a:rPr lang="ru-RU" sz="18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12А»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0502" y="755576"/>
            <a:ext cx="5794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4734" y="8323953"/>
            <a:ext cx="526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/>
              <a:t>Контакты:</a:t>
            </a:r>
          </a:p>
          <a:p>
            <a:pPr algn="r"/>
            <a:r>
              <a:rPr lang="ru-RU" sz="900" dirty="0" smtClean="0"/>
              <a:t> </a:t>
            </a:r>
          </a:p>
          <a:p>
            <a:pPr algn="r"/>
            <a:r>
              <a:rPr lang="ru-RU" sz="900" dirty="0" smtClean="0"/>
              <a:t>АО «Корпорация развития Волгоградской области»</a:t>
            </a:r>
          </a:p>
          <a:p>
            <a:pPr algn="r"/>
            <a:r>
              <a:rPr lang="ru-RU" sz="900" dirty="0" smtClean="0"/>
              <a:t>+78442352313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772" y="971600"/>
            <a:ext cx="3893856" cy="31577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76872" y="1628908"/>
            <a:ext cx="2719901" cy="2308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Волгоград</a:t>
            </a:r>
            <a:endParaRPr lang="ru-RU" sz="9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5824715"/>
              </p:ext>
            </p:extLst>
          </p:nvPr>
        </p:nvGraphicFramePr>
        <p:xfrm>
          <a:off x="406979" y="4427984"/>
          <a:ext cx="6021288" cy="3267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9362"/>
                <a:gridCol w="3021926"/>
              </a:tblGrid>
              <a:tr h="2035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261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района, городского округа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Волгоград, пос. Нижние </a:t>
                      </a:r>
                      <a:r>
                        <a:rPr lang="ru-RU" sz="1200" dirty="0" smtClean="0">
                          <a:effectLst/>
                        </a:rPr>
                        <a:t>Баррикады, Краснооктябрьский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892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Назначение площадки (вид разрешенного использования земельного участка)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для учебно-образовательной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261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Кадастровый номер земельного участка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34:34:020070:11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261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Адресные ориентиры площадки (адрес)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Волгоград, проспект Волжский, 12А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657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Расстояние до </a:t>
                      </a:r>
                      <a:r>
                        <a:rPr lang="ru-RU" sz="1100" dirty="0" smtClean="0">
                          <a:effectLst/>
                        </a:rPr>
                        <a:t>Аэропорта, км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194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Расстояние до </a:t>
                      </a:r>
                      <a:r>
                        <a:rPr lang="ru-RU" sz="1100" dirty="0" smtClean="0">
                          <a:effectLst/>
                        </a:rPr>
                        <a:t>автомагистралей, </a:t>
                      </a:r>
                      <a:r>
                        <a:rPr lang="ru-RU" sz="1100" dirty="0">
                          <a:effectLst/>
                        </a:rPr>
                        <a:t>км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1-ой продольной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2,4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2-ой продольной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261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100" dirty="0">
                          <a:effectLst/>
                        </a:rPr>
                        <a:t>Общая площадь, </a:t>
                      </a:r>
                      <a:r>
                        <a:rPr lang="ru-RU" sz="1100" dirty="0" err="1">
                          <a:effectLst/>
                        </a:rPr>
                        <a:t>кв.м</a:t>
                      </a:r>
                      <a:r>
                        <a:rPr lang="ru-RU" sz="1100" dirty="0">
                          <a:effectLst/>
                        </a:rPr>
                        <a:t> (земельного участка)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958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Собственность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Волгоградская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09" y="219059"/>
            <a:ext cx="902941" cy="37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097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32048" y="134293"/>
            <a:ext cx="6165304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Карта Инвестиционной площадки</a:t>
            </a:r>
          </a:p>
          <a:p>
            <a:r>
              <a:rPr lang="ru-RU" sz="18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Волгоградской области</a:t>
            </a:r>
            <a:endParaRPr lang="ru-RU" sz="18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20502" y="755576"/>
            <a:ext cx="5794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634" y="1043608"/>
            <a:ext cx="3646364" cy="32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8598864"/>
              </p:ext>
            </p:extLst>
          </p:nvPr>
        </p:nvGraphicFramePr>
        <p:xfrm>
          <a:off x="520502" y="4427984"/>
          <a:ext cx="5644802" cy="3180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480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2745">
                <a:tc>
                  <a:txBody>
                    <a:bodyPr/>
                    <a:lstStyle/>
                    <a:p>
                      <a:pPr marL="628650" lvl="1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Согласно Генеральному плану Волгограда земельный участок относится к Общественно-деловой зоне</a:t>
                      </a:r>
                    </a:p>
                    <a:p>
                      <a:pPr marL="628650" lvl="1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Согласно Публичной кадастровой карте по документу: Земли поселений (земли населенных пунктов)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учебно-образовательной деятельности</a:t>
                      </a:r>
                    </a:p>
                    <a:p>
                      <a:pPr marL="628650" lvl="1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Согласно Правилам землепользования и застройки Волгограда: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Застройка объектами общественно-делового и жилого назначения за пределами исторического центра Волгограда</a:t>
                      </a:r>
                    </a:p>
                    <a:p>
                      <a:pPr marL="628650" lvl="1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Объект относится  к зоне </a:t>
                      </a:r>
                      <a:r>
                        <a:rPr kumimoji="0"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 2-1 Зона застройки объектами общественно-делового и жилого назначения за пределами исторического центра Волгограда</a:t>
                      </a:r>
                      <a:r>
                        <a:rPr kumimoji="0" lang="ru-RU" sz="12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возможностью </a:t>
                      </a:r>
                      <a:r>
                        <a:rPr kumimoji="0" lang="ru-RU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размещения офисных, коммерческих и иных учреждений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09" y="219059"/>
            <a:ext cx="902941" cy="37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10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09" y="219059"/>
            <a:ext cx="902941" cy="37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0502" y="827584"/>
            <a:ext cx="5794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628800" y="8576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Инвестиционная площадка </a:t>
            </a:r>
          </a:p>
          <a:p>
            <a:pPr algn="ctr"/>
            <a:r>
              <a:rPr lang="ru-RU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«пр. Волжского, 12А»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5900199"/>
              </p:ext>
            </p:extLst>
          </p:nvPr>
        </p:nvGraphicFramePr>
        <p:xfrm>
          <a:off x="304507" y="1043608"/>
          <a:ext cx="6077585" cy="541553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36461"/>
                <a:gridCol w="3241124"/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Объекты </a:t>
                      </a:r>
                      <a:r>
                        <a:rPr lang="ru-RU" sz="1100" dirty="0" smtClean="0">
                          <a:effectLst/>
                        </a:rPr>
                        <a:t>водоснабжения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>
                          <a:effectLst/>
                        </a:rPr>
                        <a:t>Тип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Водовод – часть схемы комплексного водоснабжения северных районов Волгограда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Эксплуатирующая организация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ООО «Концессии водоснабжения»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Возможности подключения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Водовод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Ду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 160 мм по пр. Волжский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Канализация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23825" algn="l"/>
                          <a:tab pos="295275" algn="l"/>
                        </a:tabLst>
                      </a:pPr>
                      <a:r>
                        <a:rPr lang="ru-RU" sz="1100" dirty="0">
                          <a:effectLst/>
                        </a:rPr>
                        <a:t>Тип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Водоотвод – часть схемы комплексного водоснабжения северных районов Волгограда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Эксплуатирующая организация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ООО «Концессии водоснабжения»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Возможности подключения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Канализационный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коллектор </a:t>
                      </a: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Ду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 1000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мм по пр. Волжский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Объекты электроснабжения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23825" algn="l"/>
                          <a:tab pos="295275" algn="l"/>
                        </a:tabLst>
                      </a:pPr>
                      <a:r>
                        <a:rPr lang="ru-RU" sz="1100" dirty="0">
                          <a:effectLst/>
                        </a:rPr>
                        <a:t>Тип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ПС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Эксплуатирующая организация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ПАО МРСК –Юга «Волгоградэнерго»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Возможности подключения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От ПС 110/6 «Баррикадная - 2» (резерв мощности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– 21,45 МВА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Объекты газоснабжения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23825" algn="l"/>
                          <a:tab pos="295275" algn="l"/>
                        </a:tabLst>
                      </a:pPr>
                      <a:r>
                        <a:rPr lang="ru-RU" sz="1100" dirty="0">
                          <a:effectLst/>
                        </a:rPr>
                        <a:t>Тип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Газораспределительные сети среднего и низкого давления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Эксплуатирующая организация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АО «</a:t>
                      </a: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Волгоградгоргаз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Возможности подключения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Внутриквартальнаясеть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 низкого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давления по пр. Волжской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Объекты теплоснабжения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23825" algn="l"/>
                          <a:tab pos="295275" algn="l"/>
                        </a:tabLst>
                      </a:pPr>
                      <a:r>
                        <a:rPr lang="ru-RU" sz="1100" dirty="0">
                          <a:effectLst/>
                        </a:rPr>
                        <a:t>Тип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Блочно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-модульная котельная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Эксплуатирующая организация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ООО «Концессии теплоснабжения»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955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Возможности подключения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БМК «Нижние Баррикады»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4665" y="6660234"/>
            <a:ext cx="6336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Преимущества площадки:</a:t>
            </a:r>
          </a:p>
          <a:p>
            <a:r>
              <a:rPr lang="ru-RU" sz="1000" dirty="0" smtClean="0"/>
              <a:t>Непосредственная расположение в черте города. Наличие на земельном участке объектов недвижимости не требующих капитального ремонта., подключения к инженерным ресурсам.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89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32048" y="134293"/>
            <a:ext cx="609329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Инвестиционная площадка </a:t>
            </a:r>
          </a:p>
          <a:p>
            <a:pPr algn="ctr"/>
            <a:r>
              <a:rPr lang="ru-RU" sz="18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«пр. Волжского, 12А»</a:t>
            </a:r>
            <a:endParaRPr lang="ru-RU" sz="18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0502" y="683568"/>
            <a:ext cx="5794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0911" y="8259878"/>
            <a:ext cx="526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smtClean="0"/>
              <a:t>Контакты:</a:t>
            </a:r>
          </a:p>
          <a:p>
            <a:pPr algn="r"/>
            <a:endParaRPr lang="ru-RU" sz="900" b="1" dirty="0" smtClean="0"/>
          </a:p>
          <a:p>
            <a:pPr algn="r"/>
            <a:r>
              <a:rPr lang="ru-RU" sz="900" dirty="0" smtClean="0"/>
              <a:t>АО «Корпорация развития Волгоградской области»</a:t>
            </a:r>
          </a:p>
          <a:p>
            <a:pPr algn="r"/>
            <a:r>
              <a:rPr lang="ru-RU" sz="900" dirty="0" smtClean="0"/>
              <a:t>+78442352313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48" y="827584"/>
            <a:ext cx="2795848" cy="207099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018" y="810097"/>
            <a:ext cx="3050326" cy="204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T:\Общие\ПРИВАТИЗАЦИЯ\2018\ПРОГРАММА ПРИВАТИЗАЦИИ 2019\Ком.образован\г.Волгоград, пр.Волжский,12а\IMG-20180629-WA0037.jpg"/>
          <p:cNvPicPr/>
          <p:nvPr/>
        </p:nvPicPr>
        <p:blipFill>
          <a:blip r:embed="rId4" cstate="print"/>
          <a:srcRect l="3124"/>
          <a:stretch>
            <a:fillRect/>
          </a:stretch>
        </p:blipFill>
        <p:spPr bwMode="auto">
          <a:xfrm>
            <a:off x="3766546" y="3616077"/>
            <a:ext cx="277249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:\Общие\ПРИВАТИЗАЦИЯ\2018\ПРОГРАММА ПРИВАТИЗАЦИИ 2019\Ком.образован\г.Волгоград, пр.Волжский,12а\IMG-20180629-WA00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3635896"/>
            <a:ext cx="3134223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506" y="2195736"/>
            <a:ext cx="3214234" cy="194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6454684"/>
              </p:ext>
            </p:extLst>
          </p:nvPr>
        </p:nvGraphicFramePr>
        <p:xfrm>
          <a:off x="403253" y="5868144"/>
          <a:ext cx="6122091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1725"/>
                <a:gridCol w="16203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здания (сооружения)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Площадь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(протяженность)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Здание гаража, мастерской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133,1кв.м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Здание склада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57,1 кв.м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Здание экономико-технического колледжа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4397,5 кв.м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Ангар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83,8 кв.м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Замощение асфальтовое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701 кв.м.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Тепловая сеть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 п.м.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Водопроводная сеть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 </a:t>
                      </a:r>
                      <a:r>
                        <a:rPr lang="ru-RU" sz="1200" dirty="0" err="1">
                          <a:effectLst/>
                        </a:rPr>
                        <a:t>п.м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09" y="219059"/>
            <a:ext cx="902941" cy="37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006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7384" y="3131840"/>
            <a:ext cx="6870023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АО «Корпорация развития Волгоградской области»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400012, </a:t>
            </a:r>
            <a:r>
              <a:rPr lang="ru-RU" sz="1400" dirty="0">
                <a:solidFill>
                  <a:schemeClr val="tx1"/>
                </a:solidFill>
              </a:rPr>
              <a:t>г. Волгоград, </a:t>
            </a:r>
            <a:r>
              <a:rPr lang="ru-RU" sz="1400" dirty="0" err="1">
                <a:solidFill>
                  <a:schemeClr val="tx1"/>
                </a:solidFill>
              </a:rPr>
              <a:t>пр-кт</a:t>
            </a:r>
            <a:r>
              <a:rPr lang="ru-RU" sz="1400" dirty="0">
                <a:solidFill>
                  <a:schemeClr val="tx1"/>
                </a:solidFill>
              </a:rPr>
              <a:t>. им. Маршала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Советского Союза Г.К. Жукова, 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+7 8442 352 313, 352 296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www.investvlg.ru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info@krvo.ru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1268760" y="1530291"/>
            <a:ext cx="4752528" cy="571500"/>
          </a:xfrm>
          <a:prstGeom prst="parallelogram">
            <a:avLst/>
          </a:prstGeom>
          <a:gradFill>
            <a:gsLst>
              <a:gs pos="0">
                <a:srgbClr val="FF0000"/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INVEST            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  </a:t>
            </a:r>
            <a:r>
              <a:rPr lang="ru-RU" dirty="0" smtClean="0"/>
              <a:t>             </a:t>
            </a:r>
            <a:r>
              <a:rPr lang="en-US" dirty="0" smtClean="0"/>
              <a:t>VLG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2936" y="1194160"/>
            <a:ext cx="1933298" cy="121824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255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2401</TotalTime>
  <Words>551</Words>
  <Application>Microsoft Office PowerPoint</Application>
  <PresentationFormat>Экран (4:3)</PresentationFormat>
  <Paragraphs>139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Проспект Волжский, 12А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ILLER</dc:creator>
  <cp:lastModifiedBy>I_kuzlaeva</cp:lastModifiedBy>
  <cp:revision>105</cp:revision>
  <cp:lastPrinted>2012-06-09T06:55:40Z</cp:lastPrinted>
  <dcterms:created xsi:type="dcterms:W3CDTF">2012-06-08T09:46:07Z</dcterms:created>
  <dcterms:modified xsi:type="dcterms:W3CDTF">2019-04-15T06:18:03Z</dcterms:modified>
</cp:coreProperties>
</file>